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78" r:id="rId4"/>
  </p:sldMasterIdLst>
  <p:notesMasterIdLst>
    <p:notesMasterId r:id="rId93"/>
  </p:notesMasterIdLst>
  <p:handoutMasterIdLst>
    <p:handoutMasterId r:id="rId94"/>
  </p:handoutMasterIdLst>
  <p:sldIdLst>
    <p:sldId id="257" r:id="rId5"/>
    <p:sldId id="350" r:id="rId6"/>
    <p:sldId id="351" r:id="rId7"/>
    <p:sldId id="352" r:id="rId8"/>
    <p:sldId id="258" r:id="rId9"/>
    <p:sldId id="353" r:id="rId10"/>
    <p:sldId id="260" r:id="rId11"/>
    <p:sldId id="261" r:id="rId12"/>
    <p:sldId id="262" r:id="rId13"/>
    <p:sldId id="349"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347" r:id="rId27"/>
    <p:sldId id="277" r:id="rId28"/>
    <p:sldId id="279" r:id="rId29"/>
    <p:sldId id="278" r:id="rId30"/>
    <p:sldId id="280" r:id="rId31"/>
    <p:sldId id="287" r:id="rId32"/>
    <p:sldId id="288" r:id="rId33"/>
    <p:sldId id="289" r:id="rId34"/>
    <p:sldId id="290" r:id="rId35"/>
    <p:sldId id="281" r:id="rId36"/>
    <p:sldId id="282" r:id="rId37"/>
    <p:sldId id="284" r:id="rId38"/>
    <p:sldId id="286" r:id="rId39"/>
    <p:sldId id="285" r:id="rId40"/>
    <p:sldId id="291" r:id="rId41"/>
    <p:sldId id="348" r:id="rId42"/>
    <p:sldId id="293" r:id="rId43"/>
    <p:sldId id="294" r:id="rId44"/>
    <p:sldId id="295" r:id="rId45"/>
    <p:sldId id="296" r:id="rId46"/>
    <p:sldId id="297" r:id="rId47"/>
    <p:sldId id="298" r:id="rId48"/>
    <p:sldId id="299" r:id="rId49"/>
    <p:sldId id="300" r:id="rId50"/>
    <p:sldId id="301" r:id="rId51"/>
    <p:sldId id="302" r:id="rId52"/>
    <p:sldId id="303" r:id="rId53"/>
    <p:sldId id="305" r:id="rId54"/>
    <p:sldId id="304" r:id="rId55"/>
    <p:sldId id="306" r:id="rId56"/>
    <p:sldId id="307" r:id="rId57"/>
    <p:sldId id="309" r:id="rId58"/>
    <p:sldId id="308" r:id="rId59"/>
    <p:sldId id="310" r:id="rId60"/>
    <p:sldId id="312" r:id="rId61"/>
    <p:sldId id="313" r:id="rId62"/>
    <p:sldId id="314" r:id="rId63"/>
    <p:sldId id="315" r:id="rId64"/>
    <p:sldId id="316" r:id="rId65"/>
    <p:sldId id="317" r:id="rId66"/>
    <p:sldId id="324" r:id="rId67"/>
    <p:sldId id="318" r:id="rId68"/>
    <p:sldId id="319" r:id="rId69"/>
    <p:sldId id="321" r:id="rId70"/>
    <p:sldId id="322" r:id="rId71"/>
    <p:sldId id="325" r:id="rId72"/>
    <p:sldId id="326" r:id="rId73"/>
    <p:sldId id="329" r:id="rId74"/>
    <p:sldId id="328"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4" r:id="rId89"/>
    <p:sldId id="343" r:id="rId90"/>
    <p:sldId id="346" r:id="rId91"/>
    <p:sldId id="323"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350"/>
            <p14:sldId id="351"/>
            <p14:sldId id="352"/>
            <p14:sldId id="258"/>
            <p14:sldId id="353"/>
            <p14:sldId id="260"/>
          </p14:sldIdLst>
        </p14:section>
        <p14:section name="What are Relational Databases" id="{10222106-DB1C-4985-8136-7D6024F2F064}">
          <p14:sldIdLst>
            <p14:sldId id="261"/>
            <p14:sldId id="262"/>
            <p14:sldId id="349"/>
            <p14:sldId id="264"/>
            <p14:sldId id="265"/>
            <p14:sldId id="266"/>
            <p14:sldId id="267"/>
            <p14:sldId id="268"/>
            <p14:sldId id="269"/>
            <p14:sldId id="270"/>
            <p14:sldId id="271"/>
            <p14:sldId id="272"/>
            <p14:sldId id="273"/>
            <p14:sldId id="274"/>
            <p14:sldId id="275"/>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8"/>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varScale="1">
        <p:scale>
          <a:sx n="89" d="100"/>
          <a:sy n="89" d="100"/>
        </p:scale>
        <p:origin x="1434" y="78"/>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7/26/2022</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7/26/2022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a:t>
            </a:fld>
            <a:endParaRPr lang="en-US"/>
          </a:p>
        </p:txBody>
      </p:sp>
    </p:spTree>
    <p:extLst>
      <p:ext uri="{BB962C8B-B14F-4D97-AF65-F5344CB8AC3E}">
        <p14:creationId xmlns:p14="http://schemas.microsoft.com/office/powerpoint/2010/main" val="3975261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pPr algn="just"/>
            <a:r>
              <a:rPr lang="en-US" b="0" i="0" dirty="0">
                <a:solidFill>
                  <a:srgbClr val="000000"/>
                </a:solidFill>
                <a:effectLst/>
                <a:latin typeface="Arial" panose="020B0604020202020204" pitchFamily="34" charset="0"/>
              </a:rPr>
              <a:t>All the views of a database, which can theoretically be updated, must also be updatable by the system.</a:t>
            </a:r>
          </a:p>
          <a:p>
            <a:br>
              <a:rPr lang="en-US" dirty="0"/>
            </a:b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1222430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pPr algn="just"/>
            <a:r>
              <a:rPr lang="en-US" b="0" i="0" dirty="0">
                <a:solidFill>
                  <a:srgbClr val="000000"/>
                </a:solidFill>
                <a:effectLst/>
                <a:latin typeface="Arial" panose="020B0604020202020204" pitchFamily="34" charset="0"/>
              </a:rPr>
              <a:t>A database must support high-level insertion, </a:t>
            </a:r>
            <a:r>
              <a:rPr lang="en-US" b="0" i="0" dirty="0" err="1">
                <a:solidFill>
                  <a:srgbClr val="000000"/>
                </a:solidFill>
                <a:effectLst/>
                <a:latin typeface="Arial" panose="020B0604020202020204" pitchFamily="34" charset="0"/>
              </a:rPr>
              <a:t>updation</a:t>
            </a:r>
            <a:r>
              <a:rPr lang="en-US" b="0" i="0" dirty="0">
                <a:solidFill>
                  <a:srgbClr val="000000"/>
                </a:solidFill>
                <a:effectLst/>
                <a:latin typeface="Arial" panose="020B0604020202020204" pitchFamily="34" charset="0"/>
              </a:rPr>
              <a:t>, and deletion. This must not be limited to a single row, that is, it must also support union, intersection and minus operations to yield sets of data records.</a:t>
            </a:r>
          </a:p>
          <a:p>
            <a:br>
              <a:rPr lang="en-US" dirty="0"/>
            </a:br>
            <a:endParaRPr lang="en-US"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1541535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pPr algn="just"/>
            <a:r>
              <a:rPr lang="en-US" b="0" i="0" dirty="0">
                <a:solidFill>
                  <a:srgbClr val="000000"/>
                </a:solidFill>
                <a:effectLst/>
                <a:latin typeface="Arial" panose="020B0604020202020204" pitchFamily="34" charset="0"/>
              </a:rPr>
              <a:t>The data stored in a database must be independent of the applications that access the database. Any change in the physical structure of a database must not have any impact on how the data is being accessed by external applications.</a:t>
            </a:r>
          </a:p>
          <a:p>
            <a:br>
              <a:rPr lang="en-US" dirty="0"/>
            </a:br>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pPr algn="just"/>
            <a:r>
              <a:rPr lang="en-US" b="0" i="0" dirty="0">
                <a:solidFill>
                  <a:srgbClr val="000000"/>
                </a:solidFill>
                <a:effectLst/>
                <a:latin typeface="Arial" panose="020B0604020202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br>
              <a:rPr lang="en-US" dirty="0"/>
            </a:br>
            <a:endParaRPr lang="en-US"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19</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pPr algn="just"/>
            <a:r>
              <a:rPr lang="en-US" b="0" i="0" dirty="0">
                <a:solidFill>
                  <a:srgbClr val="000000"/>
                </a:solidFill>
                <a:effectLst/>
                <a:latin typeface="Arial" panose="020B0604020202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br>
              <a:rPr lang="en-US" dirty="0"/>
            </a:br>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pPr algn="just"/>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br>
              <a:rPr lang="en-US" dirty="0"/>
            </a:br>
            <a:endParaRPr lang="en-US"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pPr algn="just"/>
            <a:r>
              <a:rPr lang="en-US" b="0" i="0" dirty="0">
                <a:solidFill>
                  <a:srgbClr val="000000"/>
                </a:solidFill>
                <a:effectLst/>
                <a:latin typeface="Arial" panose="020B0604020202020204" pitchFamily="34" charset="0"/>
              </a:rPr>
              <a:t>If a system has an interface that provides access to low-level records, then the interface must not be able to subvert the system and bypass security and integrity constraints.</a:t>
            </a:r>
          </a:p>
          <a:p>
            <a:br>
              <a:rPr lang="en-US" dirty="0"/>
            </a:br>
            <a:endParaRPr lang="en-US" b="0" i="0" dirty="0">
              <a:solidFill>
                <a:srgbClr val="000000"/>
              </a:solidFill>
              <a:effectLst/>
              <a:latin typeface="Arial" panose="020B0604020202020204" pitchFamily="34" charset="0"/>
            </a:endParaRPr>
          </a:p>
          <a:p>
            <a:pPr algn="just"/>
            <a:endParaRPr lang="en-US" b="0" i="0" dirty="0">
              <a:solidFill>
                <a:srgbClr val="000000"/>
              </a:solidFill>
              <a:effectLst/>
              <a:latin typeface="Arial" panose="020B0604020202020204" pitchFamily="34" charset="0"/>
            </a:endParaRPr>
          </a:p>
          <a:p>
            <a:pPr algn="just"/>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br>
              <a:rPr lang="en-US" dirty="0"/>
            </a:br>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013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28</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29</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30</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31</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41</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42</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44</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46</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49</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57</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66</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67</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74</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75</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76</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815889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77</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Information Rule</a:t>
            </a:r>
            <a:endParaRPr lang="en-US" b="0" u="none" dirty="0"/>
          </a:p>
          <a:p>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The data stored in a database, may it be user data or metadata, must be a value of some table cell. Everything in a database must be stored in a table format.</a:t>
            </a:r>
          </a:p>
          <a:p>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pPr algn="just"/>
            <a:r>
              <a:rPr lang="en-US" b="0" i="0" dirty="0">
                <a:solidFill>
                  <a:srgbClr val="000000"/>
                </a:solidFill>
                <a:effectLst/>
                <a:latin typeface="Arial" panose="020B0604020202020204" pitchFamily="34" charset="0"/>
              </a:rPr>
              <a:t>Every single data element (value) is guaranteed to be accessible logically with a combination of table-name, primary-key (row value), and attribute-name (column value). No other means, such as pointers, can be used to access data.</a:t>
            </a:r>
          </a:p>
          <a:p>
            <a:br>
              <a:rPr lang="en-US" dirty="0"/>
            </a:br>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pPr algn="just"/>
            <a:r>
              <a:rPr lang="en-US" b="0" i="0" dirty="0">
                <a:solidFill>
                  <a:srgbClr val="000000"/>
                </a:solidFill>
                <a:effectLst/>
                <a:latin typeface="Arial" panose="020B0604020202020204" pitchFamily="34" charset="0"/>
              </a:rPr>
              <a:t>The NULL values in a database must be given a systematic and uniform treatment. This is a very important rule because a NULL can be interpreted as one the following − data is missing, data is not known, or data is not applicable.</a:t>
            </a:r>
          </a:p>
          <a:p>
            <a:br>
              <a:rPr lang="en-US" dirty="0"/>
            </a:b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pPr algn="just"/>
            <a:r>
              <a:rPr lang="en-US" b="0" i="0" dirty="0">
                <a:solidFill>
                  <a:srgbClr val="000000"/>
                </a:solidFill>
                <a:effectLst/>
                <a:latin typeface="Arial" panose="020B0604020202020204" pitchFamily="34" charset="0"/>
              </a:rPr>
              <a:t>The structure description of the entire database must be stored in an online catalog, known as </a:t>
            </a:r>
            <a:r>
              <a:rPr lang="en-US" b="1" i="0" dirty="0">
                <a:solidFill>
                  <a:srgbClr val="000000"/>
                </a:solidFill>
                <a:effectLst/>
                <a:latin typeface="Arial" panose="020B0604020202020204" pitchFamily="34" charset="0"/>
              </a:rPr>
              <a:t>data dictionary</a:t>
            </a:r>
            <a:r>
              <a:rPr lang="en-US" b="0" i="0" dirty="0">
                <a:solidFill>
                  <a:srgbClr val="000000"/>
                </a:solidFill>
                <a:effectLst/>
                <a:latin typeface="Arial" panose="020B0604020202020204" pitchFamily="34" charset="0"/>
              </a:rPr>
              <a:t>, which can be accessed by authorized users. Users can use the same query language to access the catalog which they use to access the database itself.</a:t>
            </a:r>
          </a:p>
          <a:p>
            <a:br>
              <a:rPr lang="en-US" dirty="0"/>
            </a:br>
            <a:endParaRPr lang="en-US"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pPr algn="just"/>
            <a:r>
              <a:rPr lang="en-US" b="0" i="0" dirty="0">
                <a:solidFill>
                  <a:srgbClr val="000000"/>
                </a:solidFill>
                <a:effectLst/>
                <a:latin typeface="Arial" panose="020B0604020202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br>
              <a:rPr lang="en-US" dirty="0"/>
            </a:b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266316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416969" y="1151930"/>
            <a:ext cx="7358063"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2416969" y="3536156"/>
            <a:ext cx="7358063" cy="794743"/>
          </a:xfrm>
          <a:prstGeom prst="rect">
            <a:avLst/>
          </a:prstGeom>
        </p:spPr>
        <p:txBody>
          <a:bodyPr anchor="t"/>
          <a:lstStyle>
            <a:lvl1pPr marL="0" indent="0" algn="ctr">
              <a:spcBef>
                <a:spcPts val="0"/>
              </a:spcBef>
              <a:buSzTx/>
              <a:buNone/>
              <a:defRPr sz="2200"/>
            </a:lvl1pPr>
            <a:lvl2pPr marL="0" indent="114300" algn="ctr">
              <a:spcBef>
                <a:spcPts val="0"/>
              </a:spcBef>
              <a:buSzTx/>
              <a:buNone/>
              <a:defRPr sz="2200"/>
            </a:lvl2pPr>
            <a:lvl3pPr marL="0" indent="228600" algn="ctr">
              <a:spcBef>
                <a:spcPts val="0"/>
              </a:spcBef>
              <a:buSzTx/>
              <a:buNone/>
              <a:defRPr sz="2200"/>
            </a:lvl3pPr>
            <a:lvl4pPr marL="0" indent="342900" algn="ctr">
              <a:spcBef>
                <a:spcPts val="0"/>
              </a:spcBef>
              <a:buSzTx/>
              <a:buNone/>
              <a:defRPr sz="2200"/>
            </a:lvl4pPr>
            <a:lvl5pPr marL="0" indent="457200"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pPr marL="0" marR="0" lvl="0" indent="0" algn="ctr" defTabSz="2921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2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292100" rtl="0" eaLnBrk="1" fontAlgn="auto" latinLnBrk="0" hangingPunct="0">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236993641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49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3727" y="312539"/>
            <a:ext cx="7804547"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2193727" y="1830586"/>
            <a:ext cx="7804547" cy="4420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67907" y="6505277"/>
            <a:ext cx="338233" cy="328935"/>
          </a:xfrm>
          <a:prstGeom prst="rect">
            <a:avLst/>
          </a:prstGeom>
          <a:ln w="12700">
            <a:miter lim="400000"/>
          </a:ln>
        </p:spPr>
        <p:txBody>
          <a:bodyPr wrap="none" lIns="71437" tIns="71437" rIns="71437" bIns="71437">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1975604600"/>
      </p:ext>
    </p:extLst>
  </p:cSld>
  <p:clrMap bg1="lt1" tx1="dk1" bg2="lt2" tx2="dk2" accent1="accent1" accent2="accent2" accent3="accent3" accent4="accent4" accent5="accent5" accent6="accent6" hlink="hlink" folHlink="folHlink"/>
  <p:sldLayoutIdLst>
    <p:sldLayoutId id="2147483677" r:id="rId1"/>
  </p:sldLayoutIdLst>
  <p:transition spd="med"/>
  <p:txStyles>
    <p:titleStyle>
      <a:lvl1pPr marL="0" marR="0" indent="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1pPr>
      <a:lvl2pPr marL="0" marR="0" indent="1143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2pPr>
      <a:lvl3pPr marL="0" marR="0" indent="2286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3pPr>
      <a:lvl4pPr marL="0" marR="0" indent="3429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4pPr>
      <a:lvl5pPr marL="0" marR="0" indent="4572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5pPr>
      <a:lvl6pPr marL="0" marR="0" indent="5715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6pPr>
      <a:lvl7pPr marL="0" marR="0" indent="6858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7pPr>
      <a:lvl8pPr marL="0" marR="0" indent="8001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8pPr>
      <a:lvl9pPr marL="0" marR="0" indent="914400" algn="ctr" defTabSz="2921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Light"/>
        </a:defRPr>
      </a:lvl9pPr>
    </p:titleStyle>
    <p:bodyStyle>
      <a:lvl1pPr marL="308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1pPr>
      <a:lvl2pPr marL="5309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2pPr>
      <a:lvl3pPr marL="7531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3pPr>
      <a:lvl4pPr marL="9754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4pPr>
      <a:lvl5pPr marL="1197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5pPr>
      <a:lvl6pPr marL="14199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6pPr>
      <a:lvl7pPr marL="16421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7pPr>
      <a:lvl8pPr marL="186443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8pPr>
      <a:lvl9pPr marL="2086681" marR="0" indent="-308681" algn="l" defTabSz="292100" rtl="0" latinLnBrk="0">
        <a:lnSpc>
          <a:spcPct val="100000"/>
        </a:lnSpc>
        <a:spcBef>
          <a:spcPts val="2100"/>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9pPr>
    </p:bodyStyle>
    <p:otherStyle>
      <a:lvl1pPr marL="0" marR="0" indent="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1143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2286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3429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4572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5715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6858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8001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9144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210258"/>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webp"/><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webp"/><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5.webp"/><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63558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6" name="Rectangle: Rounded Corners 5">
            <a:extLst>
              <a:ext uri="{FF2B5EF4-FFF2-40B4-BE49-F238E27FC236}">
                <a16:creationId xmlns:a16="http://schemas.microsoft.com/office/drawing/2014/main" id="{1E8DCE11-8A75-40B0-8270-FDBA6959AAA6}"/>
              </a:ext>
            </a:extLst>
          </p:cNvPr>
          <p:cNvSpPr/>
          <p:nvPr/>
        </p:nvSpPr>
        <p:spPr>
          <a:xfrm>
            <a:off x="1304813" y="245812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6" name="Rectangle: Rounded Corners 5">
            <a:extLst>
              <a:ext uri="{FF2B5EF4-FFF2-40B4-BE49-F238E27FC236}">
                <a16:creationId xmlns:a16="http://schemas.microsoft.com/office/drawing/2014/main" id="{F3DC8A0E-D4C5-4C8A-A903-DC81A720FF91}"/>
              </a:ext>
            </a:extLst>
          </p:cNvPr>
          <p:cNvSpPr/>
          <p:nvPr/>
        </p:nvSpPr>
        <p:spPr>
          <a:xfrm>
            <a:off x="1304814"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7" name="Rectangle: Rounded Corners 6">
            <a:extLst>
              <a:ext uri="{FF2B5EF4-FFF2-40B4-BE49-F238E27FC236}">
                <a16:creationId xmlns:a16="http://schemas.microsoft.com/office/drawing/2014/main" id="{6A7E6FFB-8108-40CB-8710-C0B1F892D551}"/>
              </a:ext>
            </a:extLst>
          </p:cNvPr>
          <p:cNvSpPr/>
          <p:nvPr/>
        </p:nvSpPr>
        <p:spPr>
          <a:xfrm>
            <a:off x="4654474"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5"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7" name="Rectangle: Rounded Corners 6">
            <a:extLst>
              <a:ext uri="{FF2B5EF4-FFF2-40B4-BE49-F238E27FC236}">
                <a16:creationId xmlns:a16="http://schemas.microsoft.com/office/drawing/2014/main" id="{2DD8D0A7-D91E-4F3E-B298-B37FB64586C5}"/>
              </a:ext>
            </a:extLst>
          </p:cNvPr>
          <p:cNvSpPr/>
          <p:nvPr/>
        </p:nvSpPr>
        <p:spPr>
          <a:xfrm>
            <a:off x="8004137"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F9621E76-4AA9-469F-8AA7-7EEE541CC0C9}"/>
              </a:ext>
            </a:extLst>
          </p:cNvPr>
          <p:cNvSpPr/>
          <p:nvPr/>
        </p:nvSpPr>
        <p:spPr>
          <a:xfrm>
            <a:off x="1304812"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9" name="Rectangle: Rounded Corners 8">
            <a:extLst>
              <a:ext uri="{FF2B5EF4-FFF2-40B4-BE49-F238E27FC236}">
                <a16:creationId xmlns:a16="http://schemas.microsoft.com/office/drawing/2014/main" id="{2C70DC5D-87AA-48F0-A30A-0B8C4A6EC333}"/>
              </a:ext>
            </a:extLst>
          </p:cNvPr>
          <p:cNvSpPr/>
          <p:nvPr/>
        </p:nvSpPr>
        <p:spPr>
          <a:xfrm>
            <a:off x="4654475" y="257075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5948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6" y="255948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1" name="Rectangle: Rounded Corners 10">
            <a:extLst>
              <a:ext uri="{FF2B5EF4-FFF2-40B4-BE49-F238E27FC236}">
                <a16:creationId xmlns:a16="http://schemas.microsoft.com/office/drawing/2014/main" id="{67809FB8-3119-4F77-89FC-011619BDB4C8}"/>
              </a:ext>
            </a:extLst>
          </p:cNvPr>
          <p:cNvSpPr/>
          <p:nvPr/>
        </p:nvSpPr>
        <p:spPr>
          <a:xfrm>
            <a:off x="4654473" y="255948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9812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5981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7" y="260371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3" y="370155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0" name="Rectangle: Rounded Corners 9">
            <a:extLst>
              <a:ext uri="{FF2B5EF4-FFF2-40B4-BE49-F238E27FC236}">
                <a16:creationId xmlns:a16="http://schemas.microsoft.com/office/drawing/2014/main" id="{5A85418C-AA66-4BB8-A469-706DF503B35B}"/>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3"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2"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0" name="Rectangle: Rounded Corners 9">
            <a:extLst>
              <a:ext uri="{FF2B5EF4-FFF2-40B4-BE49-F238E27FC236}">
                <a16:creationId xmlns:a16="http://schemas.microsoft.com/office/drawing/2014/main" id="{B0D6CC64-A0E2-4B83-AFAC-DDE76DB5B7B1}"/>
              </a:ext>
            </a:extLst>
          </p:cNvPr>
          <p:cNvSpPr/>
          <p:nvPr/>
        </p:nvSpPr>
        <p:spPr>
          <a:xfrm>
            <a:off x="800413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1" name="Rectangle: Rounded Corners 10">
            <a:extLst>
              <a:ext uri="{FF2B5EF4-FFF2-40B4-BE49-F238E27FC236}">
                <a16:creationId xmlns:a16="http://schemas.microsoft.com/office/drawing/2014/main" id="{C9873E9C-E100-4732-9F5A-06F67732EB7B}"/>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2" name="Rectangle: Rounded Corners 11">
            <a:extLst>
              <a:ext uri="{FF2B5EF4-FFF2-40B4-BE49-F238E27FC236}">
                <a16:creationId xmlns:a16="http://schemas.microsoft.com/office/drawing/2014/main" id="{CC381180-9EE9-433C-8B8C-6CCBBF70D5FC}"/>
              </a:ext>
            </a:extLst>
          </p:cNvPr>
          <p:cNvSpPr/>
          <p:nvPr/>
        </p:nvSpPr>
        <p:spPr>
          <a:xfrm>
            <a:off x="8004137"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2"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2" y="25572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5572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4" y="361680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03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12"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3" name="Rectangle: Rounded Corners 12">
            <a:extLst>
              <a:ext uri="{FF2B5EF4-FFF2-40B4-BE49-F238E27FC236}">
                <a16:creationId xmlns:a16="http://schemas.microsoft.com/office/drawing/2014/main" id="{A01C35E8-FCAD-4F1A-943D-211FC2E54324}"/>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1" y="15322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1" y="255779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0" y="263229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7" y="255779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1" y="365783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1"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1B81B508-A187-43C9-BE3B-2B8204C49486}"/>
              </a:ext>
            </a:extLst>
          </p:cNvPr>
          <p:cNvSpPr/>
          <p:nvPr/>
        </p:nvSpPr>
        <p:spPr>
          <a:xfrm>
            <a:off x="1304812"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3" name="Rectangle: Rounded Corners 12">
            <a:extLst>
              <a:ext uri="{FF2B5EF4-FFF2-40B4-BE49-F238E27FC236}">
                <a16:creationId xmlns:a16="http://schemas.microsoft.com/office/drawing/2014/main" id="{06EBC593-0C05-4502-9DD1-3C336F33F7E8}"/>
              </a:ext>
            </a:extLst>
          </p:cNvPr>
          <p:cNvSpPr/>
          <p:nvPr/>
        </p:nvSpPr>
        <p:spPr>
          <a:xfrm>
            <a:off x="800413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4" name="Rectangle: Rounded Corners 13">
            <a:extLst>
              <a:ext uri="{FF2B5EF4-FFF2-40B4-BE49-F238E27FC236}">
                <a16:creationId xmlns:a16="http://schemas.microsoft.com/office/drawing/2014/main" id="{212A38F9-BE70-47D1-ADD5-523261580E50}"/>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2"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6"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6"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2"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7" y="370632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6"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2"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8"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8B1A8708-5880-4BAD-94F8-25E779AA9291}"/>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55099A0A-6D18-20CD-CB56-45DF6A798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0994708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8" y="15322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7"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60334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69"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7"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5" y="591296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5" name="Rectangle: Rounded Corners 14">
            <a:extLst>
              <a:ext uri="{FF2B5EF4-FFF2-40B4-BE49-F238E27FC236}">
                <a16:creationId xmlns:a16="http://schemas.microsoft.com/office/drawing/2014/main" id="{79B3A905-9702-4258-9D7D-5D4A726AA3D6}"/>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48359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3" y="26115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6115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60334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7942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4" y="479854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1"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4" y="590295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1" y="59072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6" name="Rectangle: Rounded Corners 15">
            <a:extLst>
              <a:ext uri="{FF2B5EF4-FFF2-40B4-BE49-F238E27FC236}">
                <a16:creationId xmlns:a16="http://schemas.microsoft.com/office/drawing/2014/main" id="{9AFAF7EC-617D-4920-B04A-94B3B3C845C1}"/>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8" name="Rectangle: Rounded Corners 17">
            <a:extLst>
              <a:ext uri="{FF2B5EF4-FFF2-40B4-BE49-F238E27FC236}">
                <a16:creationId xmlns:a16="http://schemas.microsoft.com/office/drawing/2014/main" id="{F6B4BCD2-E8CB-4FB2-9BF8-5C8FF28B89D1}"/>
              </a:ext>
            </a:extLst>
          </p:cNvPr>
          <p:cNvSpPr/>
          <p:nvPr/>
        </p:nvSpPr>
        <p:spPr>
          <a:xfrm>
            <a:off x="8004136"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5927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5" y="365823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5534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5" y="480929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6"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0"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8004135"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a:t>
            </a:r>
            <a:r>
              <a:rPr lang="en-US" b="1" dirty="0" err="1"/>
              <a:t>Nonsubversion</a:t>
            </a:r>
            <a:r>
              <a:rPr lang="en-US" b="1" dirty="0"/>
              <a:t> Rule</a:t>
            </a:r>
          </a:p>
        </p:txBody>
      </p:sp>
      <p:sp>
        <p:nvSpPr>
          <p:cNvPr id="16" name="Rectangle: Rounded Corners 15">
            <a:extLst>
              <a:ext uri="{FF2B5EF4-FFF2-40B4-BE49-F238E27FC236}">
                <a16:creationId xmlns:a16="http://schemas.microsoft.com/office/drawing/2014/main" id="{AE581BF8-8F19-4578-A024-D1D4605F86D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00881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ign&#10;&#10;Description automatically generated">
            <a:extLst>
              <a:ext uri="{FF2B5EF4-FFF2-40B4-BE49-F238E27FC236}">
                <a16:creationId xmlns:a16="http://schemas.microsoft.com/office/drawing/2014/main" id="{38B68C0E-1CBC-25C6-E96C-911E3F395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5256230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205679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3760322D-C7F9-59CC-17B7-41FB6E986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2895441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
        <p:nvSpPr>
          <p:cNvPr id="5" name="TextBox 4">
            <a:extLst>
              <a:ext uri="{FF2B5EF4-FFF2-40B4-BE49-F238E27FC236}">
                <a16:creationId xmlns:a16="http://schemas.microsoft.com/office/drawing/2014/main" id="{E62C701D-1B68-4FA4-8E93-84C7436B3ED9}"/>
              </a:ext>
            </a:extLst>
          </p:cNvPr>
          <p:cNvSpPr txBox="1"/>
          <p:nvPr/>
        </p:nvSpPr>
        <p:spPr>
          <a:xfrm>
            <a:off x="838200" y="4454842"/>
            <a:ext cx="6161566" cy="276999"/>
          </a:xfrm>
          <a:prstGeom prst="rect">
            <a:avLst/>
          </a:prstGeom>
          <a:noFill/>
        </p:spPr>
        <p:txBody>
          <a:bodyPr wrap="square">
            <a:spAutoFit/>
          </a:bodyPr>
          <a:lstStyle/>
          <a:p>
            <a:r>
              <a:rPr lang="en-US" sz="1200" dirty="0"/>
              <a:t>Ben Scofield – NoSQL presentation at </a:t>
            </a:r>
            <a:r>
              <a:rPr lang="en-US" sz="1200" dirty="0" err="1"/>
              <a:t>CodeMash</a:t>
            </a:r>
            <a:r>
              <a:rPr lang="en-US" sz="1200" dirty="0"/>
              <a:t> 2010</a:t>
            </a:r>
          </a:p>
        </p:txBody>
      </p:sp>
    </p:spTree>
    <p:extLst>
      <p:ext uri="{BB962C8B-B14F-4D97-AF65-F5344CB8AC3E}">
        <p14:creationId xmlns:p14="http://schemas.microsoft.com/office/powerpoint/2010/main" val="69173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43910" y="1710851"/>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1285" y="1821688"/>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2507762"/>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084038"/>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800371"/>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3446" y="4438491"/>
            <a:ext cx="445655" cy="445655"/>
          </a:xfrm>
          <a:prstGeom prst="rect">
            <a:avLst/>
          </a:prstGeom>
        </p:spPr>
      </p:pic>
      <p:pic>
        <p:nvPicPr>
          <p:cNvPr id="11" name="Picture 10">
            <a:extLst>
              <a:ext uri="{FF2B5EF4-FFF2-40B4-BE49-F238E27FC236}">
                <a16:creationId xmlns:a16="http://schemas.microsoft.com/office/drawing/2014/main" id="{464E3B21-1A6C-4FC5-8B8A-C52D64CA44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3686" y="5553192"/>
            <a:ext cx="2298413" cy="939683"/>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858791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3162</TotalTime>
  <Words>3504</Words>
  <Application>Microsoft Office PowerPoint</Application>
  <PresentationFormat>Widescreen</PresentationFormat>
  <Paragraphs>731</Paragraphs>
  <Slides>88</Slides>
  <Notes>40</Notes>
  <HiddenSlides>12</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88</vt:i4>
      </vt:variant>
    </vt:vector>
  </HeadingPairs>
  <TitlesOfParts>
    <vt:vector size="99" baseType="lpstr">
      <vt:lpstr>Arial</vt:lpstr>
      <vt:lpstr>Calibri</vt:lpstr>
      <vt:lpstr>Helvetica Light</vt:lpstr>
      <vt:lpstr>Kamerik205 8</vt:lpstr>
      <vt:lpstr>Segoe UI</vt:lpstr>
      <vt:lpstr>Segoe UI Semibold</vt:lpstr>
      <vt:lpstr>Segoe UI Semilight</vt:lpstr>
      <vt:lpstr>Slide Design</vt:lpstr>
      <vt:lpstr>Title &amp; Blank Slides</vt:lpstr>
      <vt:lpstr>White</vt:lpstr>
      <vt:lpstr>Custom Design</vt:lpstr>
      <vt:lpstr>PowerPoint Presentation</vt:lpstr>
      <vt:lpstr>PowerPoint Presentation</vt:lpstr>
      <vt:lpstr>PowerPoint Presentation</vt:lpstr>
      <vt:lpstr>PowerPoint Presentation</vt:lpstr>
      <vt:lpstr>Who is Chad Green</vt:lpstr>
      <vt:lpstr>PowerPoint Presentation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86</cp:revision>
  <dcterms:created xsi:type="dcterms:W3CDTF">2021-06-27T14:31:47Z</dcterms:created>
  <dcterms:modified xsi:type="dcterms:W3CDTF">2022-07-26T14:25:56Z</dcterms:modified>
</cp:coreProperties>
</file>